
<file path=[Content_Types].xml><?xml version="1.0" encoding="utf-8"?>
<Types xmlns="http://schemas.openxmlformats.org/package/2006/content-types"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0" r:id="rId6"/>
    <p:sldId id="271" r:id="rId7"/>
    <p:sldId id="292" r:id="rId8"/>
    <p:sldId id="283" r:id="rId9"/>
    <p:sldId id="272" r:id="rId10"/>
    <p:sldId id="293" r:id="rId1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010" autoAdjust="0"/>
    <p:restoredTop sz="94674" autoAdjust="0"/>
  </p:normalViewPr>
  <p:slideViewPr>
    <p:cSldViewPr snapToGrid="0" showGuides="1">
      <p:cViewPr varScale="1">
        <p:scale>
          <a:sx n="124" d="100"/>
          <a:sy n="124" d="100"/>
        </p:scale>
        <p:origin x="360" y="176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ADE080B-B673-4B06-8C84-B343349A6BAD}" type="datetime1">
              <a:rPr lang="es-ES" smtClean="0"/>
              <a:t>8/5/20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885C0-D302-4EB1-9918-CDFF52A2EC0F}" type="datetime1">
              <a:rPr lang="es-ES" smtClean="0"/>
              <a:pPr/>
              <a:t>8/5/20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8307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3638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121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2430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911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8014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derech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Subtítulo 2" title="Subtítulo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HAGA CLIC PARA EDITAR SUBTÍTULO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derech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Subtítulo 2" title="Subtítulo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HAGA CLIC PARA EDITAR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ángulo rectángul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ítulo 1" title="Título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01" name="Marcador de texto 2" title="Subtítulo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20" name="Marcador de posición de texto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 de texto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Franja diagonal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elogramo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0" name="Paralelogramo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 de texto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Franja diagonal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33" name="Título 1" title="Título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ángulo rectángul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ítulo 1" title="Título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01" name="Marcador de texto 2" title="Subtítulo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posición de imagen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l tex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 title="Viñeta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24" name="Triángulo rectángulo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75400" y="0"/>
            <a:ext cx="5816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" name="Título 1" title="Título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Estilo de título del patrón 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ext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riángulo rectángulo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99201" y="1308100"/>
            <a:ext cx="5892798" cy="55498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3" name="Marcador de contenido 2" title="Viñeta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19" name="Título 1" title="Título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Estilo de título del patrón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con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18" name="Marcador de contenido 3" title="Viñeta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s-ES" noProof="0" dirty="0"/>
              <a:t>Haga clic para modificar los estilos de texto del patrón</a:t>
            </a:r>
          </a:p>
          <a:p>
            <a:pPr lvl="1" rtl="0">
              <a:buClr>
                <a:schemeClr val="accent2"/>
              </a:buClr>
            </a:pPr>
            <a:r>
              <a:rPr lang="es-ES" noProof="0" dirty="0"/>
              <a:t>Segundo nivel</a:t>
            </a:r>
          </a:p>
          <a:p>
            <a:pPr lvl="2" rtl="0">
              <a:buClr>
                <a:schemeClr val="accent2"/>
              </a:buClr>
            </a:pPr>
            <a:r>
              <a:rPr lang="es-ES" noProof="0" dirty="0"/>
              <a:t>Tercer nivel</a:t>
            </a:r>
          </a:p>
          <a:p>
            <a:pPr lvl="3" rtl="0">
              <a:buClr>
                <a:schemeClr val="accent2"/>
              </a:buClr>
            </a:pPr>
            <a:r>
              <a:rPr lang="es-ES" noProof="0" dirty="0"/>
              <a:t>Cuarto nivel</a:t>
            </a:r>
          </a:p>
          <a:p>
            <a:pPr lvl="4" rtl="0">
              <a:buClr>
                <a:schemeClr val="accent2"/>
              </a:buClr>
            </a:pPr>
            <a:r>
              <a:rPr lang="es-ES" noProof="0" dirty="0"/>
              <a:t>Quinto nivel</a:t>
            </a:r>
          </a:p>
        </p:txBody>
      </p:sp>
      <p:sp>
        <p:nvSpPr>
          <p:cNvPr id="19" name="Marcador de posición de texto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20" name="Marcador de contenido 5" title="Viñeta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s-ES" noProof="0" dirty="0"/>
              <a:t>Haga clic para modificar los estilos de texto del patrón</a:t>
            </a:r>
          </a:p>
          <a:p>
            <a:pPr lvl="1" rtl="0">
              <a:buClr>
                <a:schemeClr val="accent2"/>
              </a:buClr>
            </a:pPr>
            <a:r>
              <a:rPr lang="es-ES" noProof="0" dirty="0"/>
              <a:t>Segundo nivel</a:t>
            </a:r>
          </a:p>
          <a:p>
            <a:pPr lvl="2" rtl="0">
              <a:buClr>
                <a:schemeClr val="accent2"/>
              </a:buClr>
            </a:pPr>
            <a:r>
              <a:rPr lang="es-ES" noProof="0" dirty="0"/>
              <a:t>Tercer nivel</a:t>
            </a:r>
          </a:p>
          <a:p>
            <a:pPr lvl="3" rtl="0">
              <a:buClr>
                <a:schemeClr val="accent2"/>
              </a:buClr>
            </a:pPr>
            <a:r>
              <a:rPr lang="es-ES" noProof="0" dirty="0"/>
              <a:t>Cuarto nivel</a:t>
            </a:r>
          </a:p>
          <a:p>
            <a:pPr lvl="4" rtl="0">
              <a:buClr>
                <a:schemeClr val="accent2"/>
              </a:buClr>
            </a:pPr>
            <a:r>
              <a:rPr lang="es-ES" noProof="0" dirty="0"/>
              <a:t>Quinto nivel</a:t>
            </a:r>
          </a:p>
        </p:txBody>
      </p:sp>
      <p:sp>
        <p:nvSpPr>
          <p:cNvPr id="24" name="Marcador de texto 4" title="Subtítulo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Franja diagonal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elogramo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3" name="Paralelogramo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34" name="Marcador de texto 4" title="Subtítulo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dirty="0"/>
              <a:t>Texto aquí</a:t>
            </a:r>
          </a:p>
        </p:txBody>
      </p:sp>
      <p:sp>
        <p:nvSpPr>
          <p:cNvPr id="20" name="Marcador de posición de gráfico 2" title="Gráfico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es-ES" noProof="0" dirty="0"/>
              <a:t>Haga clic en el icono para agregar un gráfico</a:t>
            </a:r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tabla 11" title="Tabla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 dirty="0"/>
              <a:t>Haga clic en el icono para agregar una tabla</a:t>
            </a:r>
          </a:p>
        </p:txBody>
      </p:sp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Franja diagonal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37" name="Marcador de texto 4" title="Subtítulo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Marcador de posición de imagen 31" title="Imagen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una imagen aquí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 title="Título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Agregar leyenda aquí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Nombre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Número de teléfono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Correo electrónico </a:t>
            </a:r>
          </a:p>
        </p:txBody>
      </p:sp>
      <p:sp>
        <p:nvSpPr>
          <p:cNvPr id="13" name="Marcador de texto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Sitio web de la empresa</a:t>
            </a:r>
          </a:p>
        </p:txBody>
      </p:sp>
      <p:sp>
        <p:nvSpPr>
          <p:cNvPr id="14" name="Forma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15" name="Forma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19" name="Forma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20" name="Forma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21" name="Triángulo derecho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posición de imagen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  <p:sp>
        <p:nvSpPr>
          <p:cNvPr id="9" name="Marcador de título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udio 7">
            <a:hlinkClick r:id="" action="ppaction://media"/>
            <a:extLst>
              <a:ext uri="{FF2B5EF4-FFF2-40B4-BE49-F238E27FC236}">
                <a16:creationId xmlns:a16="http://schemas.microsoft.com/office/drawing/2014/main" id="{B4CB5DBF-708F-4397-94BC-059CC4457C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59609" y="5814809"/>
            <a:ext cx="487362" cy="487362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197" y="4425522"/>
            <a:ext cx="4463142" cy="147336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s-ES" dirty="0"/>
              <a:t>Mario Pérez Sánchez-Montañez</a:t>
            </a:r>
          </a:p>
          <a:p>
            <a:r>
              <a:rPr lang="es-ES" dirty="0"/>
              <a:t>David Camuñas Sánchez</a:t>
            </a:r>
          </a:p>
          <a:p>
            <a:r>
              <a:rPr lang="es-ES" dirty="0"/>
              <a:t>Francesco </a:t>
            </a:r>
            <a:r>
              <a:rPr lang="es-ES" dirty="0" err="1"/>
              <a:t>Zingariello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76" y="1808018"/>
            <a:ext cx="5744731" cy="3241964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r>
              <a:rPr lang="es-ES" dirty="0"/>
              <a:t>APLICACIÓN BIG DATA SOBRE EL </a:t>
            </a:r>
            <a:br>
              <a:rPr lang="es-ES" dirty="0"/>
            </a:br>
            <a:r>
              <a:rPr lang="es-ES" dirty="0"/>
              <a:t>EFECTO DEL CORONAVIRUS EN EL MUNDO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237CFF53-A56F-4343-8A4B-AD960A4793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46971" y="6356350"/>
            <a:ext cx="74022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s-ES" sz="1800" noProof="0" smtClean="0"/>
              <a:pPr rtl="0">
                <a:spcAft>
                  <a:spcPts val="600"/>
                </a:spcAft>
              </a:pPr>
              <a:t>1</a:t>
            </a:fld>
            <a:endParaRPr lang="es-ES" sz="1800" noProof="0" dirty="0"/>
          </a:p>
        </p:txBody>
      </p:sp>
      <p:pic>
        <p:nvPicPr>
          <p:cNvPr id="1026" name="Picture 2" descr="European Union Open Data Portal">
            <a:extLst>
              <a:ext uri="{FF2B5EF4-FFF2-40B4-BE49-F238E27FC236}">
                <a16:creationId xmlns:a16="http://schemas.microsoft.com/office/drawing/2014/main" id="{CDA3502F-FA3A-4ECF-862E-802CC3B0D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77" y="5198914"/>
            <a:ext cx="4145568" cy="87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udio 1">
            <a:hlinkClick r:id="" action="ppaction://media"/>
            <a:extLst>
              <a:ext uri="{FF2B5EF4-FFF2-40B4-BE49-F238E27FC236}">
                <a16:creationId xmlns:a16="http://schemas.microsoft.com/office/drawing/2014/main" id="{B0E7DBE6-3E54-4C44-B0D1-3E62BF5232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7084" y="5626768"/>
            <a:ext cx="487362" cy="487362"/>
          </a:xfrm>
          <a:prstGeom prst="rect">
            <a:avLst/>
          </a:prstGeo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F159E71-A089-DB41-AEA6-B1AC7B0B31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/>
          <a:srcRect/>
          <a:stretch/>
        </p:blipFill>
        <p:spPr>
          <a:xfrm flipH="1">
            <a:off x="531378" y="431686"/>
            <a:ext cx="93945" cy="72573"/>
          </a:xfr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ÍNDICE</a:t>
            </a:r>
            <a:endParaRPr lang="es-ES" b="0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917100"/>
            <a:ext cx="4942829" cy="2323115"/>
          </a:xfrm>
        </p:spPr>
        <p:txBody>
          <a:bodyPr rtlCol="0">
            <a:normAutofit/>
          </a:bodyPr>
          <a:lstStyle/>
          <a:p>
            <a:pPr lvl="0" rtl="0"/>
            <a:r>
              <a:rPr lang="es-ES" dirty="0"/>
              <a:t>¿Qué es el </a:t>
            </a:r>
            <a:r>
              <a:rPr lang="es-ES" dirty="0" err="1"/>
              <a:t>BigData</a:t>
            </a:r>
            <a:r>
              <a:rPr lang="es-ES" dirty="0"/>
              <a:t>?</a:t>
            </a:r>
          </a:p>
          <a:p>
            <a:pPr lvl="0" rtl="0"/>
            <a:r>
              <a:rPr lang="es-ES" dirty="0"/>
              <a:t>Fuente de datos</a:t>
            </a:r>
          </a:p>
          <a:p>
            <a:pPr lvl="0" rtl="0"/>
            <a:r>
              <a:rPr lang="es-ES" dirty="0"/>
              <a:t>Creación de la base de datos</a:t>
            </a:r>
          </a:p>
          <a:p>
            <a:pPr lvl="0" rtl="0"/>
            <a:r>
              <a:rPr lang="es-ES" dirty="0"/>
              <a:t>Estructura de la base de datos</a:t>
            </a:r>
          </a:p>
          <a:p>
            <a:pPr lvl="0" rtl="0"/>
            <a:r>
              <a:rPr lang="es-ES" dirty="0"/>
              <a:t>Demostración</a:t>
            </a:r>
          </a:p>
          <a:p>
            <a:pPr lvl="0" rtl="0"/>
            <a:endParaRPr lang="es-ES" dirty="0"/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z="1800" smtClean="0"/>
              <a:pPr rtl="0"/>
              <a:t>2</a:t>
            </a:fld>
            <a:endParaRPr lang="es-ES" dirty="0"/>
          </a:p>
        </p:txBody>
      </p:sp>
      <p:sp>
        <p:nvSpPr>
          <p:cNvPr id="14" name="Rectángulo 6">
            <a:extLst>
              <a:ext uri="{FF2B5EF4-FFF2-40B4-BE49-F238E27FC236}">
                <a16:creationId xmlns:a16="http://schemas.microsoft.com/office/drawing/2014/main" id="{C0493726-9E6C-4353-AD4B-53B80284E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90434" y="-28011"/>
            <a:ext cx="5801566" cy="6860611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  <a:gd name="connsiteX0" fmla="*/ 2997578 w 2997578"/>
              <a:gd name="connsiteY0" fmla="*/ 0 h 3561541"/>
              <a:gd name="connsiteX1" fmla="*/ 2990088 w 2997578"/>
              <a:gd name="connsiteY1" fmla="*/ 781759 h 3561541"/>
              <a:gd name="connsiteX2" fmla="*/ 676656 w 2997578"/>
              <a:gd name="connsiteY2" fmla="*/ 3561541 h 3561541"/>
              <a:gd name="connsiteX3" fmla="*/ 0 w 2997578"/>
              <a:gd name="connsiteY3" fmla="*/ 3552397 h 3561541"/>
              <a:gd name="connsiteX4" fmla="*/ 2997578 w 2997578"/>
              <a:gd name="connsiteY4" fmla="*/ 0 h 356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7578" h="3561541">
                <a:moveTo>
                  <a:pt x="2997578" y="0"/>
                </a:moveTo>
                <a:cubicBezTo>
                  <a:pt x="2995081" y="260586"/>
                  <a:pt x="2992585" y="521173"/>
                  <a:pt x="2990088" y="781759"/>
                </a:cubicBezTo>
                <a:lnTo>
                  <a:pt x="676656" y="3561541"/>
                </a:lnTo>
                <a:lnTo>
                  <a:pt x="0" y="3552397"/>
                </a:lnTo>
                <a:lnTo>
                  <a:pt x="299757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5" name="Rectángulo 6">
            <a:extLst>
              <a:ext uri="{FF2B5EF4-FFF2-40B4-BE49-F238E27FC236}">
                <a16:creationId xmlns:a16="http://schemas.microsoft.com/office/drawing/2014/main" id="{2590ADEE-BBC0-4161-A1BF-CFFA4BC69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97851" y="3167360"/>
            <a:ext cx="3045666" cy="3665240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  <a:gd name="connsiteX0" fmla="*/ 2997578 w 2997578"/>
              <a:gd name="connsiteY0" fmla="*/ 0 h 3561541"/>
              <a:gd name="connsiteX1" fmla="*/ 2990088 w 2997578"/>
              <a:gd name="connsiteY1" fmla="*/ 781759 h 3561541"/>
              <a:gd name="connsiteX2" fmla="*/ 676656 w 2997578"/>
              <a:gd name="connsiteY2" fmla="*/ 3561541 h 3561541"/>
              <a:gd name="connsiteX3" fmla="*/ 0 w 2997578"/>
              <a:gd name="connsiteY3" fmla="*/ 3552397 h 3561541"/>
              <a:gd name="connsiteX4" fmla="*/ 2997578 w 2997578"/>
              <a:gd name="connsiteY4" fmla="*/ 0 h 3561541"/>
              <a:gd name="connsiteX0" fmla="*/ 2997578 w 2997578"/>
              <a:gd name="connsiteY0" fmla="*/ 0 h 3552397"/>
              <a:gd name="connsiteX1" fmla="*/ 2990088 w 2997578"/>
              <a:gd name="connsiteY1" fmla="*/ 781759 h 3552397"/>
              <a:gd name="connsiteX2" fmla="*/ 2100586 w 2997578"/>
              <a:gd name="connsiteY2" fmla="*/ 1861618 h 3552397"/>
              <a:gd name="connsiteX3" fmla="*/ 0 w 2997578"/>
              <a:gd name="connsiteY3" fmla="*/ 3552397 h 3552397"/>
              <a:gd name="connsiteX4" fmla="*/ 2997578 w 2997578"/>
              <a:gd name="connsiteY4" fmla="*/ 0 h 3552397"/>
              <a:gd name="connsiteX0" fmla="*/ 1573648 w 1573648"/>
              <a:gd name="connsiteY0" fmla="*/ 0 h 1865401"/>
              <a:gd name="connsiteX1" fmla="*/ 1566158 w 1573648"/>
              <a:gd name="connsiteY1" fmla="*/ 781759 h 1865401"/>
              <a:gd name="connsiteX2" fmla="*/ 676656 w 1573648"/>
              <a:gd name="connsiteY2" fmla="*/ 1861618 h 1865401"/>
              <a:gd name="connsiteX3" fmla="*/ 0 w 1573648"/>
              <a:gd name="connsiteY3" fmla="*/ 1865401 h 1865401"/>
              <a:gd name="connsiteX4" fmla="*/ 1573648 w 1573648"/>
              <a:gd name="connsiteY4" fmla="*/ 0 h 186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3648" h="1865401">
                <a:moveTo>
                  <a:pt x="1573648" y="0"/>
                </a:moveTo>
                <a:cubicBezTo>
                  <a:pt x="1571151" y="260586"/>
                  <a:pt x="1568655" y="521173"/>
                  <a:pt x="1566158" y="781759"/>
                </a:cubicBezTo>
                <a:lnTo>
                  <a:pt x="676656" y="1861618"/>
                </a:lnTo>
                <a:lnTo>
                  <a:pt x="0" y="1865401"/>
                </a:lnTo>
                <a:lnTo>
                  <a:pt x="1573648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8ADC8153-1F7D-47D6-B96D-45A86AC07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369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ultimedia">
            <a:hlinkClick r:id="" action="ppaction://media"/>
            <a:extLst>
              <a:ext uri="{FF2B5EF4-FFF2-40B4-BE49-F238E27FC236}">
                <a16:creationId xmlns:a16="http://schemas.microsoft.com/office/drawing/2014/main" id="{46B21DE2-0F01-4862-B5E7-0119CE8355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39251" y="5400869"/>
            <a:ext cx="609600" cy="609600"/>
          </a:xfrm>
          <a:prstGeom prst="rect">
            <a:avLst/>
          </a:prstGeom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64" y="79621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¿QUÉ ES BIG DATA?</a:t>
            </a:r>
          </a:p>
        </p:txBody>
      </p:sp>
      <p:sp>
        <p:nvSpPr>
          <p:cNvPr id="21" name="Marcador de número de diapositiva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rtlCol="0" anchor="ctr">
            <a:normAutofit lnSpcReduction="10000"/>
          </a:bodyPr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>
              <a:spcAft>
                <a:spcPts val="600"/>
              </a:spcAft>
            </a:pPr>
            <a:fld id="{8699F50C-BE38-4BD0-BA84-9B090E1F2B9B}" type="slidenum">
              <a:rPr lang="es-ES" sz="1800" smtClean="0">
                <a:solidFill>
                  <a:schemeClr val="bg2"/>
                </a:solidFill>
              </a:rPr>
              <a:pPr rtl="0">
                <a:spcAft>
                  <a:spcPts val="600"/>
                </a:spcAft>
              </a:pPr>
              <a:t>3</a:t>
            </a:fld>
            <a:endParaRPr lang="es-ES" sz="1800" dirty="0">
              <a:solidFill>
                <a:schemeClr val="bg2"/>
              </a:solidFill>
            </a:endParaRPr>
          </a:p>
        </p:txBody>
      </p:sp>
      <p:sp>
        <p:nvSpPr>
          <p:cNvPr id="17" name="Marcador de contenido 6">
            <a:extLst>
              <a:ext uri="{FF2B5EF4-FFF2-40B4-BE49-F238E27FC236}">
                <a16:creationId xmlns:a16="http://schemas.microsoft.com/office/drawing/2014/main" id="{B64C4984-4393-084B-94F8-2C6F2C171987}"/>
              </a:ext>
            </a:extLst>
          </p:cNvPr>
          <p:cNvSpPr txBox="1">
            <a:spLocks/>
          </p:cNvSpPr>
          <p:nvPr/>
        </p:nvSpPr>
        <p:spPr>
          <a:xfrm>
            <a:off x="264964" y="2512327"/>
            <a:ext cx="7481059" cy="238677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000" dirty="0"/>
              <a:t>Tipos de datos:</a:t>
            </a:r>
          </a:p>
          <a:p>
            <a:pPr lvl="1"/>
            <a:r>
              <a:rPr lang="es-ES" sz="3600" dirty="0"/>
              <a:t>Datos estructurados</a:t>
            </a:r>
          </a:p>
          <a:p>
            <a:pPr lvl="1"/>
            <a:r>
              <a:rPr lang="es-ES" sz="3600" dirty="0"/>
              <a:t>Datos semiestructurados	</a:t>
            </a:r>
          </a:p>
          <a:p>
            <a:pPr lvl="1"/>
            <a:r>
              <a:rPr lang="es-ES" sz="3600" dirty="0"/>
              <a:t>Datos no estructurados</a:t>
            </a:r>
          </a:p>
        </p:txBody>
      </p:sp>
      <p:pic>
        <p:nvPicPr>
          <p:cNvPr id="2058" name="Picture 10" descr="Lluna Informàtica 4tC: 1.2 Big Data">
            <a:extLst>
              <a:ext uri="{FF2B5EF4-FFF2-40B4-BE49-F238E27FC236}">
                <a16:creationId xmlns:a16="http://schemas.microsoft.com/office/drawing/2014/main" id="{606F7B0A-8EFD-497E-BE2D-15D45BE29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41" y="369980"/>
            <a:ext cx="4507283" cy="218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8">
            <a:extLst>
              <a:ext uri="{FF2B5EF4-FFF2-40B4-BE49-F238E27FC236}">
                <a16:creationId xmlns:a16="http://schemas.microsoft.com/office/drawing/2014/main" id="{29A5DA5A-D959-4EFB-ADA0-8133808CA41A}"/>
              </a:ext>
            </a:extLst>
          </p:cNvPr>
          <p:cNvSpPr txBox="1"/>
          <p:nvPr/>
        </p:nvSpPr>
        <p:spPr>
          <a:xfrm>
            <a:off x="7517682" y="2604628"/>
            <a:ext cx="39994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Fuente</a:t>
            </a:r>
            <a:r>
              <a:rPr lang="en-ES" sz="1100" dirty="0"/>
              <a:t>: </a:t>
            </a:r>
            <a:r>
              <a:rPr lang="es-ES" sz="1100" dirty="0"/>
              <a:t>http://lluna4tc.blogspot.com/2017/10/12-big-data.html</a:t>
            </a:r>
            <a:endParaRPr lang="en-ES" sz="1100" i="1" dirty="0"/>
          </a:p>
        </p:txBody>
      </p:sp>
    </p:spTree>
    <p:extLst>
      <p:ext uri="{BB962C8B-B14F-4D97-AF65-F5344CB8AC3E}">
        <p14:creationId xmlns:p14="http://schemas.microsoft.com/office/powerpoint/2010/main" val="132952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396528-E439-4E34-92EF-1287297F7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840" y="2995767"/>
            <a:ext cx="5437160" cy="14166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dirty="0"/>
              <a:t>El conjunto de datos contiene los últimos datos públicos disponibles sobre COVID-19, incluida una actualización diaria de la situación, la curva epidemiológica y la distribución geográfica global (UE / EEE y el Reino Unido, en todo el mundo).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E1B65DA-7844-4BAE-B252-2CAE0D141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65" y="1399924"/>
            <a:ext cx="7342622" cy="1215566"/>
          </a:xfrm>
        </p:spPr>
        <p:txBody>
          <a:bodyPr/>
          <a:lstStyle/>
          <a:p>
            <a:r>
              <a:rPr lang="es-ES" dirty="0"/>
              <a:t>FUENTE DE DATOS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EAD5B1-8B13-407B-96CC-2651343E61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4</a:t>
            </a:fld>
            <a:endParaRPr lang="es-ES" noProof="0" dirty="0"/>
          </a:p>
        </p:txBody>
      </p:sp>
      <p:pic>
        <p:nvPicPr>
          <p:cNvPr id="8" name="Picture 2" descr="European Union Open Data Portal">
            <a:extLst>
              <a:ext uri="{FF2B5EF4-FFF2-40B4-BE49-F238E27FC236}">
                <a16:creationId xmlns:a16="http://schemas.microsoft.com/office/drawing/2014/main" id="{264F1342-BD49-43CF-A97D-64B25C0A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50" y="5022053"/>
            <a:ext cx="4145568" cy="87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edidas ante la situación provocada por el COVID-19">
            <a:extLst>
              <a:ext uri="{FF2B5EF4-FFF2-40B4-BE49-F238E27FC236}">
                <a16:creationId xmlns:a16="http://schemas.microsoft.com/office/drawing/2014/main" id="{040BAC52-7D3D-4E4F-9D92-A8087D0AD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185" y="252567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D2D6020-23F3-8547-9ED1-198141F9A0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9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35"/>
    </mc:Choice>
    <mc:Fallback>
      <p:transition spd="slow" advTm="47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ítulo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0" y="340822"/>
            <a:ext cx="4762306" cy="1779720"/>
          </a:xfrm>
        </p:spPr>
        <p:txBody>
          <a:bodyPr rtlCol="0">
            <a:noAutofit/>
          </a:bodyPr>
          <a:lstStyle/>
          <a:p>
            <a:r>
              <a:rPr lang="es-ES" sz="4000" dirty="0"/>
              <a:t>SCRIPT PARA ACTUALIZAR LA BASE DE DATOS</a:t>
            </a:r>
            <a:endParaRPr lang="es-ES" sz="4000" b="0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z="1800" smtClean="0"/>
              <a:pPr rtl="0"/>
              <a:t>5</a:t>
            </a:fld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9DB19C6-F128-489A-B552-DBAFF0EDE62B}"/>
              </a:ext>
            </a:extLst>
          </p:cNvPr>
          <p:cNvSpPr/>
          <p:nvPr/>
        </p:nvSpPr>
        <p:spPr>
          <a:xfrm>
            <a:off x="5164973" y="783490"/>
            <a:ext cx="6722225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err="1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pandas </a:t>
            </a:r>
            <a:r>
              <a:rPr lang="es-ES" sz="1400" dirty="0">
                <a:solidFill>
                  <a:srgbClr val="AF00DB"/>
                </a:solidFill>
                <a:latin typeface="Consolas" panose="020B0609020204030204" pitchFamily="49" charset="0"/>
              </a:rPr>
              <a:t>as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pd</a:t>
            </a:r>
            <a:endParaRPr lang="es-E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400" dirty="0" err="1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wget</a:t>
            </a:r>
            <a:endParaRPr lang="es-E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400" dirty="0" err="1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os</a:t>
            </a:r>
          </a:p>
          <a:p>
            <a:r>
              <a:rPr lang="es-ES" sz="1400" dirty="0" err="1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pymongo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ES" sz="1400" dirty="0" err="1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MongoClient</a:t>
            </a:r>
            <a:endParaRPr lang="es-E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ES" sz="1400" dirty="0">
                <a:solidFill>
                  <a:srgbClr val="A31515"/>
                </a:solidFill>
                <a:latin typeface="Consolas" panose="020B0609020204030204" pitchFamily="49" charset="0"/>
              </a:rPr>
              <a:t>'https://www.ecdc.europa.eu/sites/default/files'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\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s-ES" sz="1400" dirty="0">
                <a:solidFill>
                  <a:srgbClr val="A31515"/>
                </a:solidFill>
                <a:latin typeface="Consolas" panose="020B0609020204030204" pitchFamily="49" charset="0"/>
              </a:rPr>
              <a:t>'/</a:t>
            </a:r>
            <a:r>
              <a:rPr lang="es-E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documents</a:t>
            </a:r>
            <a:r>
              <a:rPr lang="es-ES" sz="1400" dirty="0">
                <a:solidFill>
                  <a:srgbClr val="A31515"/>
                </a:solidFill>
                <a:latin typeface="Consolas" panose="020B0609020204030204" pitchFamily="49" charset="0"/>
              </a:rPr>
              <a:t>/COVID-19-geographic-disbtributionworldwide.xlsx'</a:t>
            </a:r>
            <a:endParaRPr lang="es-E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ES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excel_to_json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wget.download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data =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pd.read_excel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os.remove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filename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sz="14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data.to_dict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records</a:t>
            </a:r>
            <a:r>
              <a:rPr lang="es-E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s-ES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upload_data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uri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MongoClient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s-E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covid</a:t>
            </a:r>
            <a:r>
              <a:rPr lang="es-E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s-E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Worldwide</a:t>
            </a:r>
            <a:r>
              <a:rPr lang="es-ES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collection.drop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collection.insert_many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excel_to_json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b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upload_data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os.sys.argv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s-ES" sz="1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endParaRPr lang="es-E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122" name="Picture 2" descr="Historia de Python - Wikipedia, la enciclopedia libre">
            <a:extLst>
              <a:ext uri="{FF2B5EF4-FFF2-40B4-BE49-F238E27FC236}">
                <a16:creationId xmlns:a16="http://schemas.microsoft.com/office/drawing/2014/main" id="{90524809-34A4-4E92-8EA3-5E6D08E64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04" y="2510443"/>
            <a:ext cx="3541222" cy="354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56642DC-0D48-A94C-A098-B24B69FCD6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7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48"/>
    </mc:Choice>
    <mc:Fallback xmlns="">
      <p:transition spd="slow" advTm="56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ítulo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550311"/>
            <a:ext cx="7342622" cy="1215566"/>
          </a:xfrm>
        </p:spPr>
        <p:txBody>
          <a:bodyPr rtlCol="0">
            <a:noAutofit/>
          </a:bodyPr>
          <a:lstStyle/>
          <a:p>
            <a:pPr rtl="0"/>
            <a:r>
              <a:rPr lang="es-ES" dirty="0"/>
              <a:t>CREACIÓN DE </a:t>
            </a:r>
            <a:br>
              <a:rPr lang="es-ES" dirty="0"/>
            </a:br>
            <a:r>
              <a:rPr lang="es-ES" dirty="0"/>
              <a:t>LA BASE DE DATOS</a:t>
            </a:r>
            <a:endParaRPr lang="es-ES" b="0" dirty="0"/>
          </a:p>
        </p:txBody>
      </p:sp>
      <p:sp>
        <p:nvSpPr>
          <p:cNvPr id="42" name="Marcador de contenido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090980"/>
            <a:ext cx="6414545" cy="1982986"/>
          </a:xfrm>
        </p:spPr>
        <p:txBody>
          <a:bodyPr rtlCol="0">
            <a:noAutofit/>
          </a:bodyPr>
          <a:lstStyle/>
          <a:p>
            <a:pPr lvl="0" rtl="0"/>
            <a:r>
              <a:rPr lang="es-ES" sz="2800" dirty="0"/>
              <a:t>Base de datos documental con </a:t>
            </a:r>
            <a:r>
              <a:rPr lang="es-ES" sz="2800" i="1" dirty="0"/>
              <a:t>MongoDB</a:t>
            </a:r>
          </a:p>
          <a:p>
            <a:pPr lvl="0" rtl="0"/>
            <a:r>
              <a:rPr lang="es-ES" sz="2800" dirty="0"/>
              <a:t>Utilización de </a:t>
            </a:r>
            <a:r>
              <a:rPr lang="es-ES" sz="2800" i="1" dirty="0"/>
              <a:t>Azure Cosmos DB</a:t>
            </a:r>
          </a:p>
          <a:p>
            <a:pPr lvl="0" rtl="0"/>
            <a:r>
              <a:rPr lang="es-ES" sz="2800" dirty="0"/>
              <a:t>Automatización del proceso de actualización datos</a:t>
            </a:r>
          </a:p>
          <a:p>
            <a:pPr lvl="0" rtl="0"/>
            <a:endParaRPr lang="es-ES" sz="2800" i="1" dirty="0"/>
          </a:p>
          <a:p>
            <a:pPr lvl="0" rtl="0"/>
            <a:endParaRPr lang="es-ES" sz="2400" dirty="0"/>
          </a:p>
          <a:p>
            <a:pPr lvl="1"/>
            <a:endParaRPr lang="es-ES" sz="2400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z="2000" smtClean="0"/>
              <a:pPr rtl="0"/>
              <a:t>6</a:t>
            </a:fld>
            <a:endParaRPr lang="es-ES" sz="2000" dirty="0"/>
          </a:p>
        </p:txBody>
      </p:sp>
      <p:pic>
        <p:nvPicPr>
          <p:cNvPr id="3074" name="Picture 2" descr="Crear una base de datos en MongoDB - Victor Robles | Victor Robles">
            <a:extLst>
              <a:ext uri="{FF2B5EF4-FFF2-40B4-BE49-F238E27FC236}">
                <a16:creationId xmlns:a16="http://schemas.microsoft.com/office/drawing/2014/main" id="{FE19F051-347B-448E-97F5-3C5DA1E8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230" y="211788"/>
            <a:ext cx="2456831" cy="28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uardando datos en todo el planeta tierra – Azure Cosmos DB |">
            <a:extLst>
              <a:ext uri="{FF2B5EF4-FFF2-40B4-BE49-F238E27FC236}">
                <a16:creationId xmlns:a16="http://schemas.microsoft.com/office/drawing/2014/main" id="{5AFD19AF-FBAD-42B6-86D0-DD22E364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160" y="3026946"/>
            <a:ext cx="28575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868EBE9-DAD1-4C4E-A95B-0646B23C0F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6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14"/>
    </mc:Choice>
    <mc:Fallback xmlns="">
      <p:transition spd="slow" advTm="69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ítulo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614" y="1304405"/>
            <a:ext cx="4822017" cy="1261273"/>
          </a:xfrm>
        </p:spPr>
        <p:txBody>
          <a:bodyPr rtlCol="0">
            <a:noAutofit/>
          </a:bodyPr>
          <a:lstStyle/>
          <a:p>
            <a:pPr rtl="0"/>
            <a:r>
              <a:rPr lang="es-ES" dirty="0"/>
              <a:t>ESTRUCTURA DE LA </a:t>
            </a:r>
            <a:br>
              <a:rPr lang="es-ES" dirty="0"/>
            </a:br>
            <a:r>
              <a:rPr lang="es-ES" dirty="0"/>
              <a:t>BASE DE DATOS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z="2000" smtClean="0"/>
              <a:pPr rtl="0"/>
              <a:t>7</a:t>
            </a:fld>
            <a:endParaRPr lang="es-ES" sz="2000" dirty="0"/>
          </a:p>
        </p:txBody>
      </p:sp>
      <p:pic>
        <p:nvPicPr>
          <p:cNvPr id="3074" name="Picture 2" descr="Crear una base de datos en MongoDB - Victor Robles | Victor Robles">
            <a:extLst>
              <a:ext uri="{FF2B5EF4-FFF2-40B4-BE49-F238E27FC236}">
                <a16:creationId xmlns:a16="http://schemas.microsoft.com/office/drawing/2014/main" id="{FE19F051-347B-448E-97F5-3C5DA1E8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230" y="211788"/>
            <a:ext cx="2456831" cy="28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uardando datos en todo el planeta tierra – Azure Cosmos DB |">
            <a:extLst>
              <a:ext uri="{FF2B5EF4-FFF2-40B4-BE49-F238E27FC236}">
                <a16:creationId xmlns:a16="http://schemas.microsoft.com/office/drawing/2014/main" id="{5AFD19AF-FBAD-42B6-86D0-DD22E364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160" y="3026946"/>
            <a:ext cx="28575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F76DD3A6-6158-4583-9C11-BEF5135213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4268" y="2755156"/>
            <a:ext cx="4703616" cy="20287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97D051-9684-4C2A-9874-6E40E13FE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5452" y="4834348"/>
            <a:ext cx="6838095" cy="16000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8F714783-7664-4D16-9EC2-3F2DA1C63C63}"/>
              </a:ext>
            </a:extLst>
          </p:cNvPr>
          <p:cNvSpPr txBox="1"/>
          <p:nvPr/>
        </p:nvSpPr>
        <p:spPr>
          <a:xfrm>
            <a:off x="2937967" y="6464017"/>
            <a:ext cx="1968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Fuente</a:t>
            </a:r>
            <a:r>
              <a:rPr lang="en-ES" sz="1100" dirty="0"/>
              <a:t>:</a:t>
            </a:r>
            <a:r>
              <a:rPr lang="es-ES" sz="1100" dirty="0"/>
              <a:t> https://studio3t.com/</a:t>
            </a:r>
            <a:endParaRPr lang="en-ES" sz="1100" i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CFDBDBA-2EAF-F04E-8605-7A4367427F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8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55"/>
    </mc:Choice>
    <mc:Fallback xmlns="">
      <p:transition spd="slow" advTm="43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7f9b5e87859ce6d7eedbdc6e4e4205c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5e0075ee7624d6a846e01eb6183742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C7978F-257A-4BE0-A03A-F72747BCF3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89220B3-790D-4FDF-A046-BB08A9FCEE9A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16c05727-aa75-4e4a-9b5f-8a80a1165891"/>
    <ds:schemaRef ds:uri="71af3243-3dd4-4a8d-8c0d-dd76da1f02a5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B57EF8E-3088-4B8D-AE89-9AA6B62E96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</Words>
  <Application>Microsoft Macintosh PowerPoint</Application>
  <PresentationFormat>Widescreen</PresentationFormat>
  <Paragraphs>57</Paragraphs>
  <Slides>7</Slides>
  <Notes>6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Black</vt:lpstr>
      <vt:lpstr>Calibri</vt:lpstr>
      <vt:lpstr>Consolas</vt:lpstr>
      <vt:lpstr>Gill Sans SemiBold</vt:lpstr>
      <vt:lpstr>Times New Roman</vt:lpstr>
      <vt:lpstr>Tema de Office</vt:lpstr>
      <vt:lpstr>APLICACIÓN BIG DATA SOBRE EL  EFECTO DEL CORONAVIRUS EN EL MUNDO</vt:lpstr>
      <vt:lpstr>ÍNDICE</vt:lpstr>
      <vt:lpstr>¿QUÉ ES BIG DATA?</vt:lpstr>
      <vt:lpstr>FUENTE DE DATOS</vt:lpstr>
      <vt:lpstr>SCRIPT PARA ACTUALIZAR LA BASE DE DATOS</vt:lpstr>
      <vt:lpstr>CREACIÓN DE  LA BASE DE DATOS</vt:lpstr>
      <vt:lpstr>ESTRUCTURA DE LA  BASE DE DATOS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2020-03-02T14:59:37Z</dcterms:created>
  <dcterms:modified xsi:type="dcterms:W3CDTF">2020-05-08T13:30:34Z</dcterms:modified>
</cp:coreProperties>
</file>